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handoutMasterIdLst>
    <p:handoutMasterId r:id="rId26"/>
  </p:handoutMasterIdLst>
  <p:sldIdLst>
    <p:sldId id="1046" r:id="rId2"/>
    <p:sldId id="256" r:id="rId3"/>
    <p:sldId id="1000" r:id="rId4"/>
    <p:sldId id="1083" r:id="rId5"/>
    <p:sldId id="1085" r:id="rId6"/>
    <p:sldId id="1084" r:id="rId7"/>
    <p:sldId id="1089" r:id="rId8"/>
    <p:sldId id="1090" r:id="rId9"/>
    <p:sldId id="1091" r:id="rId10"/>
    <p:sldId id="1092" r:id="rId11"/>
    <p:sldId id="1086" r:id="rId12"/>
    <p:sldId id="1102" r:id="rId13"/>
    <p:sldId id="1101" r:id="rId14"/>
    <p:sldId id="1093" r:id="rId15"/>
    <p:sldId id="1094" r:id="rId16"/>
    <p:sldId id="1095" r:id="rId17"/>
    <p:sldId id="1096" r:id="rId18"/>
    <p:sldId id="1087" r:id="rId19"/>
    <p:sldId id="1097" r:id="rId20"/>
    <p:sldId id="1098" r:id="rId21"/>
    <p:sldId id="1099" r:id="rId22"/>
    <p:sldId id="1103" r:id="rId23"/>
    <p:sldId id="1100" r:id="rId24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25" d="100"/>
          <a:sy n="125" d="100"/>
        </p:scale>
        <p:origin x="-558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정보 접근하기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폰 상태 정보 획득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대기</a:t>
            </a:r>
            <a:r>
              <a:rPr lang="en-US" altLang="ko-KR" dirty="0" smtClean="0"/>
              <a:t>(idle), </a:t>
            </a:r>
            <a:r>
              <a:rPr lang="ko-KR" altLang="en-US" dirty="0" smtClean="0"/>
              <a:t>통화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초기화 상태 등의 휴대전화 상태 정보를 얻기 위해 </a:t>
            </a:r>
            <a:r>
              <a:rPr lang="en-US" altLang="ko-KR" dirty="0" err="1" smtClean="0"/>
              <a:t>PhoneStateListener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" name="Picture 2" descr="N:\프리렉_안드로이드\Chapter07\Snap56.tif"/>
          <p:cNvPicPr>
            <a:picLocks noChangeAspect="1" noChangeArrowheads="1"/>
          </p:cNvPicPr>
          <p:nvPr/>
        </p:nvPicPr>
        <p:blipFill>
          <a:blip r:embed="rId2"/>
          <a:srcRect t="32143" b="11224"/>
          <a:stretch>
            <a:fillRect/>
          </a:stretch>
        </p:blipFill>
        <p:spPr bwMode="auto">
          <a:xfrm>
            <a:off x="1000100" y="2643182"/>
            <a:ext cx="7360739" cy="2857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전화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Intent </a:t>
            </a:r>
            <a:r>
              <a:rPr lang="ko-KR" altLang="en-US" dirty="0" smtClean="0"/>
              <a:t>사용하여 전화 걸기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Intent.ACTION_DIAL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Tel: URI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146" name="Picture 2" descr="N:\프리렉_안드로이드\Chapter07\Snap60.tif"/>
          <p:cNvPicPr>
            <a:picLocks noChangeAspect="1" noChangeArrowheads="1"/>
          </p:cNvPicPr>
          <p:nvPr/>
        </p:nvPicPr>
        <p:blipFill>
          <a:blip r:embed="rId2"/>
          <a:srcRect b="49750"/>
          <a:stretch>
            <a:fillRect/>
          </a:stretch>
        </p:blipFill>
        <p:spPr bwMode="auto">
          <a:xfrm>
            <a:off x="928662" y="2143116"/>
            <a:ext cx="6858048" cy="1214446"/>
          </a:xfrm>
          <a:prstGeom prst="rect">
            <a:avLst/>
          </a:prstGeom>
          <a:noFill/>
        </p:spPr>
      </p:pic>
      <p:pic>
        <p:nvPicPr>
          <p:cNvPr id="6147" name="Picture 3" descr="N:\프리렉_안드로이드\Chapter07\Snap5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3214686"/>
            <a:ext cx="4642202" cy="32734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전화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Intent </a:t>
            </a:r>
            <a:r>
              <a:rPr lang="ko-KR" altLang="en-US" dirty="0" smtClean="0"/>
              <a:t>사용하여 전화 걸기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Intent.ACTION_CALL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Tel: URI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6146" name="Picture 2" descr="N:\프리렉_안드로이드\Chapter07\Snap60.tif"/>
          <p:cNvPicPr>
            <a:picLocks noChangeAspect="1" noChangeArrowheads="1"/>
          </p:cNvPicPr>
          <p:nvPr/>
        </p:nvPicPr>
        <p:blipFill>
          <a:blip r:embed="rId2"/>
          <a:srcRect t="50250"/>
          <a:stretch>
            <a:fillRect/>
          </a:stretch>
        </p:blipFill>
        <p:spPr bwMode="auto">
          <a:xfrm>
            <a:off x="1000100" y="2143116"/>
            <a:ext cx="6858048" cy="1202369"/>
          </a:xfrm>
          <a:prstGeom prst="rect">
            <a:avLst/>
          </a:prstGeom>
          <a:noFill/>
        </p:spPr>
      </p:pic>
      <p:pic>
        <p:nvPicPr>
          <p:cNvPr id="39938" name="Picture 2" descr="N:\프리렉_안드로이드\Chapter07\Snap5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143248"/>
            <a:ext cx="4761520" cy="33575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전화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Intent </a:t>
            </a:r>
            <a:r>
              <a:rPr lang="ko-KR" altLang="en-US" dirty="0" smtClean="0"/>
              <a:t>사용하여 전화 걸기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전화 기능 테스트를 위해서는 에뮬레이터를 한 개 더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에뮬레이터의 좌측 상단 </a:t>
            </a:r>
            <a:r>
              <a:rPr lang="en-US" altLang="ko-KR" dirty="0" smtClean="0"/>
              <a:t>TCP </a:t>
            </a:r>
            <a:r>
              <a:rPr lang="ko-KR" altLang="en-US" dirty="0" smtClean="0"/>
              <a:t>포트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pSp>
        <p:nvGrpSpPr>
          <p:cNvPr id="13" name="그룹 12"/>
          <p:cNvGrpSpPr/>
          <p:nvPr/>
        </p:nvGrpSpPr>
        <p:grpSpPr>
          <a:xfrm>
            <a:off x="1142976" y="2589846"/>
            <a:ext cx="6786611" cy="3867146"/>
            <a:chOff x="1142976" y="2589846"/>
            <a:chExt cx="6786611" cy="3867146"/>
          </a:xfrm>
        </p:grpSpPr>
        <p:grpSp>
          <p:nvGrpSpPr>
            <p:cNvPr id="8" name="그룹 7"/>
            <p:cNvGrpSpPr/>
            <p:nvPr/>
          </p:nvGrpSpPr>
          <p:grpSpPr>
            <a:xfrm>
              <a:off x="1142976" y="2643182"/>
              <a:ext cx="6786611" cy="3813810"/>
              <a:chOff x="1000100" y="2829900"/>
              <a:chExt cx="6786611" cy="3813810"/>
            </a:xfrm>
          </p:grpSpPr>
          <p:pic>
            <p:nvPicPr>
              <p:cNvPr id="40962" name="Picture 2" descr="N:\프리렉_안드로이드\Chapter07\Snap51.ti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000100" y="3286124"/>
                <a:ext cx="4761558" cy="3357586"/>
              </a:xfrm>
              <a:prstGeom prst="rect">
                <a:avLst/>
              </a:prstGeom>
              <a:noFill/>
            </p:spPr>
          </p:pic>
          <p:pic>
            <p:nvPicPr>
              <p:cNvPr id="40963" name="Picture 3" descr="N:\프리렉_안드로이드\Chapter07\Snap50.tif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270877" y="2829900"/>
                <a:ext cx="4515834" cy="3184315"/>
              </a:xfrm>
              <a:prstGeom prst="rect">
                <a:avLst/>
              </a:prstGeom>
              <a:noFill/>
            </p:spPr>
          </p:pic>
        </p:grpSp>
        <p:sp>
          <p:nvSpPr>
            <p:cNvPr id="9" name="직사각형 8"/>
            <p:cNvSpPr/>
            <p:nvPr/>
          </p:nvSpPr>
          <p:spPr bwMode="auto">
            <a:xfrm>
              <a:off x="3360416" y="2589846"/>
              <a:ext cx="642942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142976" y="3071810"/>
              <a:ext cx="785818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4176710" y="4309116"/>
              <a:ext cx="642942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1969752" y="4850140"/>
              <a:ext cx="642942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전화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전화 관련 </a:t>
            </a:r>
            <a:r>
              <a:rPr lang="ko-KR" altLang="en-US" dirty="0" err="1" smtClean="0"/>
              <a:t>퍼미션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42910" y="2285992"/>
          <a:ext cx="7929618" cy="2643207"/>
        </p:xfrm>
        <a:graphic>
          <a:graphicData uri="http://schemas.openxmlformats.org/drawingml/2006/table">
            <a:tbl>
              <a:tblPr/>
              <a:tblGrid>
                <a:gridCol w="4234262"/>
                <a:gridCol w="3695356"/>
              </a:tblGrid>
              <a:tr h="37760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폰 관련 </a:t>
                      </a:r>
                      <a:r>
                        <a:rPr lang="ko-KR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퍼미션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 종류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목적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60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android.permission.READ</a:t>
                      </a:r>
                      <a:r>
                        <a:rPr lang="en-US" sz="1200" kern="0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PHONE</a:t>
                      </a:r>
                      <a:r>
                        <a:rPr lang="en-US" sz="1200" kern="0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STATE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폰 상태 정보 읽기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60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latin typeface="Courier"/>
                          <a:ea typeface="맑은 고딕"/>
                          <a:cs typeface="Courier"/>
                        </a:rPr>
                        <a:t>android.permission.MODIFY</a:t>
                      </a:r>
                      <a:r>
                        <a:rPr lang="en-US" sz="1200" kern="0" dirty="0" err="1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 dirty="0" err="1">
                          <a:latin typeface="Courier"/>
                          <a:ea typeface="맑은 고딕"/>
                          <a:cs typeface="Courier"/>
                        </a:rPr>
                        <a:t>PHONE</a:t>
                      </a:r>
                      <a:r>
                        <a:rPr lang="en-US" sz="1200" kern="0" dirty="0" err="1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 dirty="0" err="1">
                          <a:latin typeface="Courier"/>
                          <a:ea typeface="맑은 고딕"/>
                          <a:cs typeface="Courier"/>
                        </a:rPr>
                        <a:t>STATE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폰 상태 정보 수정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60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android.permission.CALL</a:t>
                      </a:r>
                      <a:r>
                        <a:rPr lang="en-US" sz="1200" kern="0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PHONE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사용자 확인 절차 없이 콜 초기화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60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android.permission.CALL</a:t>
                      </a:r>
                      <a:r>
                        <a:rPr lang="en-US" sz="1200" kern="0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PRIVILEGED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긴급통화를 포함하여 모든 번호에 </a:t>
                      </a:r>
                      <a:r>
                        <a:rPr 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통화</a:t>
                      </a:r>
                      <a:r>
                        <a:rPr lang="en-US" altLang="ko-KR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가능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20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android.permission.PROCESS</a:t>
                      </a:r>
                      <a:r>
                        <a:rPr lang="en-US" sz="1200" kern="0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OUTGOING</a:t>
                      </a:r>
                      <a:r>
                        <a:rPr lang="en-US" sz="1200" kern="0">
                          <a:latin typeface="FranklinGothic-Book"/>
                          <a:ea typeface="맑은 고딕"/>
                          <a:cs typeface="FranklinGothic-Book"/>
                        </a:rPr>
                        <a:t>_</a:t>
                      </a: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CALLS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애플리케이션에서 콜 발신과 수정관련 </a:t>
                      </a:r>
                      <a:r>
                        <a:rPr lang="ko-KR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브로드캐스트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 수신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전화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전화 관련 유틸리티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PhoneNumberUtils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 데이터를 전화번호 형식으로 </a:t>
            </a:r>
            <a:r>
              <a:rPr lang="ko-KR" altLang="en-US" dirty="0" err="1" smtClean="0"/>
              <a:t>파싱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알파벳 </a:t>
            </a:r>
            <a:r>
              <a:rPr lang="ko-KR" altLang="en-US" dirty="0" err="1" smtClean="0"/>
              <a:t>키패드를</a:t>
            </a:r>
            <a:r>
              <a:rPr lang="ko-KR" altLang="en-US" dirty="0" smtClean="0"/>
              <a:t> 숫자로 전환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전화번호의 속성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시내</a:t>
            </a:r>
            <a:r>
              <a:rPr lang="en-US" altLang="ko-KR" dirty="0" smtClean="0"/>
              <a:t>/</a:t>
            </a:r>
            <a:r>
              <a:rPr lang="ko-KR" altLang="en-US" dirty="0" smtClean="0"/>
              <a:t>외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국제전화</a:t>
            </a:r>
            <a:r>
              <a:rPr lang="en-US" altLang="ko-KR" dirty="0" smtClean="0"/>
              <a:t>)</a:t>
            </a:r>
            <a:r>
              <a:rPr lang="ko-KR" altLang="en-US" dirty="0" smtClean="0"/>
              <a:t> 판별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32770" name="Picture 2" descr="N:\프리렉_안드로이드\Chapter07\Snap6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429000"/>
            <a:ext cx="6500858" cy="26609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전화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전화 관련 유틸리티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in-place </a:t>
            </a:r>
            <a:r>
              <a:rPr lang="ko-KR" altLang="en-US" dirty="0" smtClean="0"/>
              <a:t>에디터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전화번호 입력 필드에서 변화가 발생하면 자동으로 업데이트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3794" name="Picture 2" descr="N:\프리렉_안드로이드\Chapter07\Snap6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714620"/>
            <a:ext cx="6972692" cy="1428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전화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콜 인터셉트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사용자나 그룹에 따라 다른 </a:t>
            </a:r>
            <a:r>
              <a:rPr lang="ko-KR" altLang="en-US" dirty="0" err="1" smtClean="0"/>
              <a:t>벨소리를</a:t>
            </a:r>
            <a:r>
              <a:rPr lang="ko-KR" altLang="en-US" dirty="0" smtClean="0"/>
              <a:t> 지정하는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발신되는 전화를 감지하거나 중단시키고자 하는 경우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수신 콜 인터셉트는 지원 </a:t>
            </a:r>
            <a:r>
              <a:rPr lang="ko-KR" altLang="en-US" dirty="0" err="1" smtClean="0"/>
              <a:t>안함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grpSp>
        <p:nvGrpSpPr>
          <p:cNvPr id="12" name="그룹 11"/>
          <p:cNvGrpSpPr/>
          <p:nvPr/>
        </p:nvGrpSpPr>
        <p:grpSpPr>
          <a:xfrm>
            <a:off x="1000100" y="3125150"/>
            <a:ext cx="7143800" cy="2692034"/>
            <a:chOff x="1000100" y="3125150"/>
            <a:chExt cx="7143800" cy="2692034"/>
          </a:xfrm>
        </p:grpSpPr>
        <p:pic>
          <p:nvPicPr>
            <p:cNvPr id="34818" name="Picture 2" descr="N:\프리렉_안드로이드\Chapter07\Snap63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00100" y="3143248"/>
              <a:ext cx="7143800" cy="2673936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/>
            <p:nvPr/>
          </p:nvSpPr>
          <p:spPr bwMode="auto">
            <a:xfrm>
              <a:off x="3650926" y="3125150"/>
              <a:ext cx="1143008" cy="14287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992612" y="3967166"/>
              <a:ext cx="642942" cy="14287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 bwMode="auto">
            <a:xfrm>
              <a:off x="3440416" y="4335780"/>
              <a:ext cx="2647964" cy="1588"/>
            </a:xfrm>
            <a:prstGeom prst="line">
              <a:avLst/>
            </a:prstGeom>
            <a:solidFill>
              <a:srgbClr val="E7EFF1"/>
            </a:solidFill>
            <a:ln w="158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 보내기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android.telephony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패키지는 </a:t>
            </a:r>
            <a:r>
              <a:rPr lang="en-US" altLang="ko-KR" dirty="0" err="1" smtClean="0"/>
              <a:t>SmsManager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SmsMessage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제공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android.telephony.gsm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android.telephony.cdma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모두에 대한 </a:t>
            </a:r>
            <a:r>
              <a:rPr lang="en-US" altLang="ko-KR" dirty="0" err="1" smtClean="0"/>
              <a:t>SmsManager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제공을 위해 </a:t>
            </a:r>
            <a:r>
              <a:rPr lang="en-US" altLang="ko-KR" dirty="0" err="1" smtClean="0"/>
              <a:t>android.telephony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통합됨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예제 소스</a:t>
            </a:r>
            <a:r>
              <a:rPr lang="en-US" altLang="ko-KR" dirty="0" smtClean="0"/>
              <a:t>(SmsExample.java)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0070C0"/>
                </a:solidFill>
              </a:rPr>
              <a:t>import </a:t>
            </a:r>
            <a:r>
              <a:rPr lang="en-US" altLang="ko-KR" dirty="0" err="1" smtClean="0">
                <a:solidFill>
                  <a:srgbClr val="0070C0"/>
                </a:solidFill>
              </a:rPr>
              <a:t>android.telephony.gsm.SmsManager</a:t>
            </a:r>
            <a:r>
              <a:rPr lang="ko-KR" altLang="en-US" dirty="0" smtClean="0">
                <a:solidFill>
                  <a:srgbClr val="0070C0"/>
                </a:solidFill>
              </a:rPr>
              <a:t>를</a:t>
            </a:r>
            <a:r>
              <a:rPr lang="en-US" altLang="ko-KR" dirty="0" smtClean="0">
                <a:solidFill>
                  <a:srgbClr val="0070C0"/>
                </a:solidFill>
              </a:rPr>
              <a:t/>
            </a:r>
            <a:br>
              <a:rPr lang="en-US" altLang="ko-KR" dirty="0" smtClean="0">
                <a:solidFill>
                  <a:srgbClr val="0070C0"/>
                </a:solidFill>
              </a:rPr>
            </a:br>
            <a:r>
              <a:rPr lang="en-US" altLang="ko-KR" dirty="0" smtClean="0">
                <a:solidFill>
                  <a:srgbClr val="0070C0"/>
                </a:solidFill>
              </a:rPr>
              <a:t>import </a:t>
            </a:r>
            <a:r>
              <a:rPr lang="en-US" altLang="ko-KR" dirty="0" err="1" smtClean="0">
                <a:solidFill>
                  <a:srgbClr val="0070C0"/>
                </a:solidFill>
              </a:rPr>
              <a:t>android.telephony.SmsManager</a:t>
            </a:r>
            <a:r>
              <a:rPr lang="ko-KR" altLang="en-US" dirty="0" smtClean="0">
                <a:solidFill>
                  <a:srgbClr val="0070C0"/>
                </a:solidFill>
              </a:rPr>
              <a:t>로 수정</a:t>
            </a:r>
            <a:endParaRPr lang="en-US" altLang="ko-KR" dirty="0" smtClean="0">
              <a:solidFill>
                <a:srgbClr val="0070C0"/>
              </a:solidFill>
            </a:endParaRPr>
          </a:p>
          <a:p>
            <a:pPr lvl="2"/>
            <a:r>
              <a:rPr lang="en-US" altLang="ko-KR" dirty="0" err="1" smtClean="0"/>
              <a:t>sendDataMessage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sendMultipartTextMessage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sendTextMessage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 보내기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35842" name="Picture 2" descr="N:\프리렉_안드로이드\Chapter07\Snap6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928802"/>
            <a:ext cx="7362714" cy="45919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2010.08. 02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79144" y="3714752"/>
            <a:ext cx="5921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7.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텔레포니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(Telephony) 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PendingIntent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나중에 사용할 </a:t>
            </a:r>
            <a:r>
              <a:rPr lang="ko-KR" altLang="en-US" dirty="0" err="1" smtClean="0"/>
              <a:t>인텐트의</a:t>
            </a:r>
            <a:r>
              <a:rPr lang="ko-KR" altLang="en-US" dirty="0" smtClean="0"/>
              <a:t> 명세서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애플리케이션의 라이프사이클이 종료된 후에도 특정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사용할 수 있도록 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PendingIntent</a:t>
            </a:r>
            <a:r>
              <a:rPr lang="ko-KR" altLang="en-US" dirty="0" smtClean="0"/>
              <a:t>를 생성한 애플리케이션이 종료되더라도 </a:t>
            </a:r>
            <a:r>
              <a:rPr lang="ko-KR" altLang="en-US" dirty="0" err="1" smtClean="0"/>
              <a:t>인텐트는</a:t>
            </a:r>
            <a:r>
              <a:rPr lang="ko-KR" altLang="en-US" dirty="0" smtClean="0"/>
              <a:t> 그 후에 실행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ex) </a:t>
            </a:r>
            <a:r>
              <a:rPr lang="en-US" altLang="ko-KR" dirty="0" err="1" smtClean="0"/>
              <a:t>NotificationManager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PendingIntent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Permission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348" y="2071678"/>
          <a:ext cx="7786742" cy="2286016"/>
        </p:xfrm>
        <a:graphic>
          <a:graphicData uri="http://schemas.openxmlformats.org/drawingml/2006/table">
            <a:tbl>
              <a:tblPr/>
              <a:tblGrid>
                <a:gridCol w="3893371"/>
                <a:gridCol w="3893371"/>
              </a:tblGrid>
              <a:tr h="32657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SMS </a:t>
                      </a: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관련 </a:t>
                      </a:r>
                      <a:r>
                        <a:rPr lang="ko-KR" sz="1200" kern="0" dirty="0" err="1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퍼미션</a:t>
                      </a: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 종류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200" ker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목적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147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android.permission.RECEIVE_SMS</a:t>
                      </a:r>
                      <a:endParaRPr lang="ko-KR" sz="1200" kern="0" dirty="0">
                        <a:solidFill>
                          <a:schemeClr val="tx1"/>
                        </a:solidFill>
                        <a:latin typeface="Courier"/>
                        <a:ea typeface="맑은 고딕"/>
                        <a:cs typeface="Courier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애플리케이션에서 수신되는</a:t>
                      </a: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 </a:t>
                      </a:r>
                      <a:r>
                        <a:rPr lang="en-US" sz="1200" kern="0" dirty="0" smtClea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SMS </a:t>
                      </a:r>
                      <a:r>
                        <a:rPr lang="ko-KR" sz="1200" kern="0" dirty="0" smtClea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메</a:t>
                      </a:r>
                      <a:r>
                        <a:rPr lang="ko-KR" altLang="en-US" sz="1200" kern="0" dirty="0" smtClea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시</a:t>
                      </a:r>
                      <a:r>
                        <a:rPr lang="ko-KR" sz="1200" kern="0" dirty="0" smtClea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지 모니터링</a:t>
                      </a:r>
                      <a:endParaRPr lang="ko-KR" sz="1200" kern="0" dirty="0">
                        <a:solidFill>
                          <a:schemeClr val="tx1"/>
                        </a:solidFill>
                        <a:latin typeface="Courier"/>
                        <a:ea typeface="맑은 고딕"/>
                        <a:cs typeface="Courier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7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android.permission.READ_SMS</a:t>
                      </a:r>
                      <a:endParaRPr lang="ko-KR" sz="1200" kern="0">
                        <a:solidFill>
                          <a:schemeClr val="tx1"/>
                        </a:solidFill>
                        <a:latin typeface="Courier"/>
                        <a:ea typeface="맑은 고딕"/>
                        <a:cs typeface="Courier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애플리케이션에서</a:t>
                      </a: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 SMS </a:t>
                      </a: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메시지 읽기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6574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android.permission.CALL_PHONE</a:t>
                      </a:r>
                      <a:endParaRPr lang="ko-KR" sz="1200" kern="0">
                        <a:solidFill>
                          <a:schemeClr val="tx1"/>
                        </a:solidFill>
                        <a:latin typeface="Courier"/>
                        <a:ea typeface="맑은 고딕"/>
                        <a:cs typeface="Courier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애플리케이션에서</a:t>
                      </a: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 SMS </a:t>
                      </a: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메시지 전송 가능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147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android.permission.WRITE_SMS</a:t>
                      </a:r>
                      <a:endParaRPr lang="ko-KR" sz="1200" kern="0">
                        <a:solidFill>
                          <a:schemeClr val="tx1"/>
                        </a:solidFill>
                        <a:latin typeface="Courier"/>
                        <a:ea typeface="맑은 고딕"/>
                        <a:cs typeface="Courier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내장</a:t>
                      </a: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 SMS Provider</a:t>
                      </a: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에게</a:t>
                      </a: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 SMS </a:t>
                      </a: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메시지 전송 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(</a:t>
                      </a:r>
                      <a:r>
                        <a:rPr lang="ko-KR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메시지를 실제 전송하는 것과는 관련 없다</a:t>
                      </a:r>
                      <a:r>
                        <a:rPr lang="en-US" sz="1200" kern="0" dirty="0">
                          <a:solidFill>
                            <a:schemeClr val="tx1"/>
                          </a:solidFill>
                          <a:latin typeface="Courier"/>
                          <a:ea typeface="맑은 고딕"/>
                          <a:cs typeface="Courier"/>
                        </a:rPr>
                        <a:t>)</a:t>
                      </a:r>
                      <a:endParaRPr lang="ko-KR" sz="1200" kern="0" dirty="0">
                        <a:solidFill>
                          <a:schemeClr val="tx1"/>
                        </a:solidFill>
                        <a:latin typeface="Courier"/>
                        <a:ea typeface="맑은 고딕"/>
                        <a:cs typeface="Courier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 보내기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grpSp>
        <p:nvGrpSpPr>
          <p:cNvPr id="12" name="그룹 11"/>
          <p:cNvGrpSpPr/>
          <p:nvPr/>
        </p:nvGrpSpPr>
        <p:grpSpPr>
          <a:xfrm>
            <a:off x="357158" y="2071678"/>
            <a:ext cx="8358246" cy="3940693"/>
            <a:chOff x="357158" y="2071678"/>
            <a:chExt cx="8358246" cy="3940693"/>
          </a:xfrm>
        </p:grpSpPr>
        <p:pic>
          <p:nvPicPr>
            <p:cNvPr id="41986" name="Picture 2" descr="N:\프리렉_안드로이드\Chapter07\Snap46.tif"/>
            <p:cNvPicPr>
              <a:picLocks noChangeAspect="1" noChangeArrowheads="1"/>
            </p:cNvPicPr>
            <p:nvPr/>
          </p:nvPicPr>
          <p:blipFill>
            <a:blip r:embed="rId2"/>
            <a:srcRect r="52457"/>
            <a:stretch>
              <a:fillRect/>
            </a:stretch>
          </p:blipFill>
          <p:spPr bwMode="auto">
            <a:xfrm>
              <a:off x="357158" y="2071678"/>
              <a:ext cx="2643206" cy="3920311"/>
            </a:xfrm>
            <a:prstGeom prst="rect">
              <a:avLst/>
            </a:prstGeom>
            <a:noFill/>
          </p:spPr>
        </p:pic>
        <p:pic>
          <p:nvPicPr>
            <p:cNvPr id="41987" name="Picture 3" descr="N:\프리렉_안드로이드\Chapter07\Snap47.tif"/>
            <p:cNvPicPr>
              <a:picLocks noChangeAspect="1" noChangeArrowheads="1"/>
            </p:cNvPicPr>
            <p:nvPr/>
          </p:nvPicPr>
          <p:blipFill>
            <a:blip r:embed="rId3"/>
            <a:srcRect r="52703"/>
            <a:stretch>
              <a:fillRect/>
            </a:stretch>
          </p:blipFill>
          <p:spPr bwMode="auto">
            <a:xfrm>
              <a:off x="3214678" y="2071678"/>
              <a:ext cx="2643206" cy="3940693"/>
            </a:xfrm>
            <a:prstGeom prst="rect">
              <a:avLst/>
            </a:prstGeom>
            <a:noFill/>
          </p:spPr>
        </p:pic>
        <p:pic>
          <p:nvPicPr>
            <p:cNvPr id="41988" name="Picture 4" descr="N:\프리렉_안드로이드\Chapter07\Snap48.tif"/>
            <p:cNvPicPr>
              <a:picLocks noChangeAspect="1" noChangeArrowheads="1"/>
            </p:cNvPicPr>
            <p:nvPr/>
          </p:nvPicPr>
          <p:blipFill>
            <a:blip r:embed="rId4"/>
            <a:srcRect r="52564"/>
            <a:stretch>
              <a:fillRect/>
            </a:stretch>
          </p:blipFill>
          <p:spPr bwMode="auto">
            <a:xfrm>
              <a:off x="6072198" y="2071678"/>
              <a:ext cx="2643206" cy="3929180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 bwMode="auto">
            <a:xfrm>
              <a:off x="1158216" y="3316604"/>
              <a:ext cx="1000132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3428992" y="2428868"/>
              <a:ext cx="1285884" cy="21431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286512" y="3571876"/>
              <a:ext cx="2214578" cy="64294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SMS </a:t>
            </a:r>
            <a:r>
              <a:rPr lang="ko-KR" altLang="en-US" dirty="0" smtClean="0"/>
              <a:t>메시지 수신하기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38914" name="Picture 2" descr="N:\프리렉_안드로이드\Chapter07\Snap6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928802"/>
            <a:ext cx="7000924" cy="32102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7 </a:t>
            </a:r>
            <a:r>
              <a:rPr lang="ko-KR" altLang="en-US" dirty="0" smtClean="0"/>
              <a:t>장  </a:t>
            </a:r>
            <a:r>
              <a:rPr lang="ko-KR" altLang="en-US" dirty="0" err="1" smtClean="0"/>
              <a:t>텔레포니</a:t>
            </a:r>
            <a:r>
              <a:rPr lang="en-US" altLang="ko-KR" dirty="0" smtClean="0"/>
              <a:t>(Telephony) </a:t>
            </a:r>
            <a:r>
              <a:rPr lang="ko-KR" altLang="en-US" dirty="0" smtClean="0"/>
              <a:t>전화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7-1 </a:t>
            </a:r>
            <a:r>
              <a:rPr lang="ko-KR" altLang="en-US" dirty="0" err="1" smtClean="0"/>
              <a:t>텔레포니</a:t>
            </a:r>
            <a:r>
              <a:rPr lang="ko-KR" altLang="en-US" dirty="0" smtClean="0"/>
              <a:t> 배경과 용어</a:t>
            </a:r>
            <a:endParaRPr lang="en-US" altLang="ko-KR" dirty="0" smtClean="0"/>
          </a:p>
          <a:p>
            <a:r>
              <a:rPr lang="en-US" altLang="ko-KR" dirty="0" smtClean="0"/>
              <a:t>7-2 </a:t>
            </a:r>
            <a:r>
              <a:rPr lang="ko-KR" altLang="en-US" dirty="0" err="1" smtClean="0"/>
              <a:t>텔레포니</a:t>
            </a:r>
            <a:r>
              <a:rPr lang="ko-KR" altLang="en-US" dirty="0" smtClean="0"/>
              <a:t> 정보 접근하기</a:t>
            </a:r>
            <a:endParaRPr lang="en-US" altLang="ko-KR" dirty="0" smtClean="0"/>
          </a:p>
          <a:p>
            <a:r>
              <a:rPr lang="en-US" altLang="ko-KR" dirty="0" smtClean="0"/>
              <a:t>7-3 </a:t>
            </a:r>
            <a:r>
              <a:rPr lang="ko-KR" altLang="en-US" dirty="0" smtClean="0"/>
              <a:t>전화 사용하기</a:t>
            </a:r>
            <a:endParaRPr lang="en-US" altLang="ko-KR" dirty="0" smtClean="0"/>
          </a:p>
          <a:p>
            <a:r>
              <a:rPr lang="en-US" altLang="ko-KR" dirty="0" smtClean="0"/>
              <a:t>7-4 </a:t>
            </a:r>
            <a:r>
              <a:rPr lang="ko-KR" altLang="en-US" dirty="0" smtClean="0"/>
              <a:t>메시지</a:t>
            </a:r>
            <a:r>
              <a:rPr lang="en-US" altLang="ko-KR" dirty="0" smtClean="0"/>
              <a:t>(SMS)</a:t>
            </a:r>
            <a:r>
              <a:rPr lang="ko-KR" altLang="en-US" dirty="0" smtClean="0"/>
              <a:t> 다루기</a:t>
            </a:r>
            <a:endParaRPr lang="en-US" altLang="ko-KR" dirty="0" smtClean="0"/>
          </a:p>
          <a:p>
            <a:r>
              <a:rPr lang="en-US" altLang="ko-KR" dirty="0" smtClean="0"/>
              <a:t>7-5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TelephonyExplorer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1026" name="Picture 2" descr="N:\프리렉_안드로이드\Chapter07\Snap4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214554"/>
            <a:ext cx="2673741" cy="3970344"/>
          </a:xfrm>
          <a:prstGeom prst="rect">
            <a:avLst/>
          </a:prstGeom>
          <a:noFill/>
        </p:spPr>
      </p:pic>
      <p:pic>
        <p:nvPicPr>
          <p:cNvPr id="1027" name="Picture 3" descr="N:\프리렉_안드로이드\Chapter07\Snap44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214554"/>
            <a:ext cx="2696193" cy="4003684"/>
          </a:xfrm>
          <a:prstGeom prst="rect">
            <a:avLst/>
          </a:prstGeom>
          <a:noFill/>
        </p:spPr>
      </p:pic>
      <p:pic>
        <p:nvPicPr>
          <p:cNvPr id="1028" name="Picture 4" descr="N:\프리렉_안드로이드\Chapter07\Snap43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2214554"/>
            <a:ext cx="2704810" cy="4000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TelephonyExplorer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en-US" altLang="ko-KR" dirty="0" smtClean="0"/>
              <a:t>(Telephony)</a:t>
            </a:r>
          </a:p>
          <a:p>
            <a:pPr lvl="1"/>
            <a:r>
              <a:rPr lang="ko-KR" altLang="en-US" dirty="0" smtClean="0"/>
              <a:t>전화망을 통한 전자적인 음성 통신을 가리키는 일반적인 용어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국내에서는 </a:t>
            </a:r>
            <a:r>
              <a:rPr lang="en-US" altLang="ko-KR" dirty="0" smtClean="0"/>
              <a:t>3G </a:t>
            </a:r>
            <a:r>
              <a:rPr lang="ko-KR" altLang="en-US" dirty="0" smtClean="0"/>
              <a:t>망을 이용하며</a:t>
            </a:r>
            <a:r>
              <a:rPr lang="en-US" altLang="ko-KR" dirty="0" smtClean="0"/>
              <a:t>, USIM </a:t>
            </a:r>
            <a:r>
              <a:rPr lang="ko-KR" altLang="en-US" dirty="0" smtClean="0"/>
              <a:t>카드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USIM(Universal Subscriber Identification Module) </a:t>
            </a:r>
            <a:r>
              <a:rPr lang="ko-KR" altLang="en-US" dirty="0" smtClean="0"/>
              <a:t>카드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WCDMA/HSDPA </a:t>
            </a:r>
            <a:r>
              <a:rPr lang="ko-KR" altLang="en-US" dirty="0" smtClean="0"/>
              <a:t>네트워크에서 가입자를 인증하기 위해 가입자의 개인정보를 스마트카드에 저장한 표준 가입자 인증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ICCID(Integrated Circuit Card ID) – SIM </a:t>
            </a:r>
            <a:r>
              <a:rPr lang="ko-KR" altLang="en-US" dirty="0" smtClean="0"/>
              <a:t>카드 식별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IMEI(International Mobile Equipment Identity) – </a:t>
            </a:r>
            <a:r>
              <a:rPr lang="ko-KR" altLang="en-US" dirty="0" smtClean="0"/>
              <a:t>물리적인 장치를 식별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IMSI(International Mobile Subscriber Identity) – </a:t>
            </a:r>
            <a:r>
              <a:rPr lang="ko-KR" altLang="en-US" dirty="0" smtClean="0"/>
              <a:t>가입자 식별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LAI(Location Area Identity) – </a:t>
            </a:r>
            <a:r>
              <a:rPr lang="ko-KR" altLang="en-US" dirty="0" smtClean="0"/>
              <a:t>망 내에서 기기의 위치 식별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Ki</a:t>
            </a:r>
            <a:r>
              <a:rPr lang="en-US" altLang="ko-KR" dirty="0" smtClean="0"/>
              <a:t>(Authentication Key) – </a:t>
            </a:r>
            <a:r>
              <a:rPr lang="ko-KR" altLang="en-US" dirty="0" smtClean="0"/>
              <a:t>망 내에서 </a:t>
            </a:r>
            <a:r>
              <a:rPr lang="en-US" altLang="ko-KR" dirty="0" smtClean="0"/>
              <a:t>SIM </a:t>
            </a:r>
            <a:r>
              <a:rPr lang="ko-KR" altLang="en-US" dirty="0" smtClean="0"/>
              <a:t>카드 인증을 위해 </a:t>
            </a:r>
            <a:r>
              <a:rPr lang="en-US" altLang="ko-KR" dirty="0" smtClean="0"/>
              <a:t>128bit </a:t>
            </a:r>
            <a:r>
              <a:rPr lang="ko-KR" altLang="en-US" dirty="0" smtClean="0"/>
              <a:t>키 사용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정보 접근하기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속성 얻기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android.telephony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패키지는 </a:t>
            </a:r>
            <a:r>
              <a:rPr lang="en-US" altLang="ko-KR" dirty="0" err="1" smtClean="0"/>
              <a:t>TelephonyManager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TelephonyManager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클래스로부터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획득한 장치와 전화망에 대한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메타데이터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 descr="N:\프리렉_안드로이드\Chapter07\Snap4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357430"/>
            <a:ext cx="2686550" cy="39735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정보 접근하기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속성 얻기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4" name="Picture 2" descr="N:\프리렉_안드로이드\Chapter07\Snap5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857364"/>
            <a:ext cx="6808684" cy="46672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정보 접근하기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속성 얻기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 descr="N:\프리렉_안드로이드\Chapter07\Snap5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928802"/>
            <a:ext cx="6536216" cy="45720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정보 접근하기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텔레포니</a:t>
            </a:r>
            <a:r>
              <a:rPr lang="ko-KR" altLang="en-US" dirty="0" smtClean="0"/>
              <a:t> 속성 얻기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2" name="Picture 2" descr="N:\프리렉_안드로이드\Chapter07\Snap5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4429156" cy="3458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pic>
        <p:nvPicPr>
          <p:cNvPr id="5123" name="Picture 3" descr="N:\프리렉_안드로이드\Chapter07\Snap59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8903" y="4143380"/>
            <a:ext cx="4910783" cy="2390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72676</TotalTime>
  <Words>491</Words>
  <Application>Microsoft Office PowerPoint</Application>
  <PresentationFormat>화면 슬라이드 쇼(4:3)</PresentationFormat>
  <Paragraphs>132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강의용</vt:lpstr>
      <vt:lpstr>슬라이드 1</vt:lpstr>
      <vt:lpstr>언로킹 안드로이드 Unlocking Android</vt:lpstr>
      <vt:lpstr>제 7 장  텔레포니(Telephony) 전화 통신</vt:lpstr>
      <vt:lpstr>TelephonyExplorer</vt:lpstr>
      <vt:lpstr>TelephonyExplorer</vt:lpstr>
      <vt:lpstr>텔레포니 정보 접근하기</vt:lpstr>
      <vt:lpstr>텔레포니 정보 접근하기</vt:lpstr>
      <vt:lpstr>텔레포니 정보 접근하기</vt:lpstr>
      <vt:lpstr>텔레포니 정보 접근하기</vt:lpstr>
      <vt:lpstr>텔레포니 정보 접근하기</vt:lpstr>
      <vt:lpstr>전화 사용하기</vt:lpstr>
      <vt:lpstr>전화 사용하기</vt:lpstr>
      <vt:lpstr>전화 사용하기</vt:lpstr>
      <vt:lpstr>전화 사용하기</vt:lpstr>
      <vt:lpstr>전화 사용하기</vt:lpstr>
      <vt:lpstr>전화 사용하기</vt:lpstr>
      <vt:lpstr>전화 사용하기</vt:lpstr>
      <vt:lpstr>SMS 메시지</vt:lpstr>
      <vt:lpstr>SMS 메시지</vt:lpstr>
      <vt:lpstr>SMS 메시지</vt:lpstr>
      <vt:lpstr>SMS 메시지</vt:lpstr>
      <vt:lpstr>SMS 메시지</vt:lpstr>
      <vt:lpstr>SMS 메시지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Windows XP</cp:lastModifiedBy>
  <cp:revision>2784</cp:revision>
  <dcterms:created xsi:type="dcterms:W3CDTF">2007-01-10T02:18:44Z</dcterms:created>
  <dcterms:modified xsi:type="dcterms:W3CDTF">2010-08-23T11:46:09Z</dcterms:modified>
</cp:coreProperties>
</file>